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A6862E-7C72-4C7E-8333-A213DDB947FF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4EDA03-75C8-423A-BD66-1C8C9D7A4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031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 Dr Ali Hashem Essa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02BBF-9A94-2A47-A2C5-2DE9B389241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607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 Dr Ali Hashem Essa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02BBF-9A94-2A47-A2C5-2DE9B389241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4776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 Dr Ali Hashem Essa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02BBF-9A94-2A47-A2C5-2DE9B389241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143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87E73-F7F2-4428-92FE-5EDA649A6ED4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BE8FF-27F8-4AFF-BF9B-191FEC040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680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87E73-F7F2-4428-92FE-5EDA649A6ED4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BE8FF-27F8-4AFF-BF9B-191FEC040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32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87E73-F7F2-4428-92FE-5EDA649A6ED4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BE8FF-27F8-4AFF-BF9B-191FEC040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852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87E73-F7F2-4428-92FE-5EDA649A6ED4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BE8FF-27F8-4AFF-BF9B-191FEC040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171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87E73-F7F2-4428-92FE-5EDA649A6ED4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BE8FF-27F8-4AFF-BF9B-191FEC040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024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87E73-F7F2-4428-92FE-5EDA649A6ED4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BE8FF-27F8-4AFF-BF9B-191FEC040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159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87E73-F7F2-4428-92FE-5EDA649A6ED4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BE8FF-27F8-4AFF-BF9B-191FEC040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872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87E73-F7F2-4428-92FE-5EDA649A6ED4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BE8FF-27F8-4AFF-BF9B-191FEC040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461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87E73-F7F2-4428-92FE-5EDA649A6ED4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BE8FF-27F8-4AFF-BF9B-191FEC040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690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87E73-F7F2-4428-92FE-5EDA649A6ED4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BE8FF-27F8-4AFF-BF9B-191FEC040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633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87E73-F7F2-4428-92FE-5EDA649A6ED4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BE8FF-27F8-4AFF-BF9B-191FEC040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856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987E73-F7F2-4428-92FE-5EDA649A6ED4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7BE8FF-27F8-4AFF-BF9B-191FEC040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057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2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2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09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48809"/>
            <a:ext cx="9144000" cy="2016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264"/>
            <a:ext cx="9144000" cy="7656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57349" y="210427"/>
            <a:ext cx="21329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Organic Chemistry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5950424" y="6424591"/>
            <a:ext cx="2564926" cy="365125"/>
          </a:xfrm>
        </p:spPr>
        <p:txBody>
          <a:bodyPr/>
          <a:lstStyle/>
          <a:p>
            <a:pPr>
              <a:defRPr/>
            </a:pPr>
            <a:r>
              <a:rPr lang="en-US" altLang="en-US" sz="1400" b="1" dirty="0" smtClean="0">
                <a:solidFill>
                  <a:schemeClr val="accent5">
                    <a:lumMod val="75000"/>
                  </a:schemeClr>
                </a:solidFill>
                <a:ea typeface="Arial" charset="0"/>
                <a:cs typeface="Arial" charset="0"/>
              </a:rPr>
              <a:t>Lecture 1 | </a:t>
            </a:r>
            <a:r>
              <a:rPr lang="en-US" altLang="en-US" sz="1400" b="1" dirty="0">
                <a:solidFill>
                  <a:schemeClr val="accent5">
                    <a:lumMod val="75000"/>
                  </a:schemeClr>
                </a:solidFill>
                <a:ea typeface="Arial" charset="0"/>
                <a:cs typeface="Arial" charset="0"/>
              </a:rPr>
              <a:t>Slide </a:t>
            </a:r>
            <a:fld id="{06DC7813-750E-D64C-BA1F-0F3F0A5B2202}" type="slidenum">
              <a:rPr lang="en-US" altLang="en-US" sz="1400" b="1">
                <a:solidFill>
                  <a:schemeClr val="accent5">
                    <a:lumMod val="75000"/>
                  </a:schemeClr>
                </a:solidFill>
                <a:ea typeface="Arial" charset="0"/>
                <a:cs typeface="Arial" charset="0"/>
              </a:rPr>
              <a:pPr>
                <a:defRPr/>
              </a:pPr>
              <a:t>2</a:t>
            </a:fld>
            <a:r>
              <a:rPr lang="en-US" altLang="en-US" sz="1400" b="1" dirty="0">
                <a:solidFill>
                  <a:schemeClr val="accent5">
                    <a:lumMod val="75000"/>
                  </a:schemeClr>
                </a:solidFill>
                <a:ea typeface="Arial" charset="0"/>
                <a:cs typeface="Arial" charset="0"/>
              </a:rPr>
              <a:t> of 40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628650" y="6451887"/>
            <a:ext cx="2057400" cy="365125"/>
          </a:xfrm>
        </p:spPr>
        <p:txBody>
          <a:bodyPr/>
          <a:lstStyle/>
          <a:p>
            <a:r>
              <a:rPr lang="en-GB" sz="1400" b="1" dirty="0" smtClean="0">
                <a:solidFill>
                  <a:schemeClr val="accent1">
                    <a:lumMod val="75000"/>
                  </a:schemeClr>
                </a:solidFill>
              </a:rPr>
              <a:t>Prof Dr Ali Hashem Essa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" t="4654" r="2604" b="10631"/>
          <a:stretch/>
        </p:blipFill>
        <p:spPr bwMode="auto">
          <a:xfrm>
            <a:off x="1343891" y="1942842"/>
            <a:ext cx="6442364" cy="4216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32554" y="898717"/>
            <a:ext cx="78827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1" u="sng" dirty="0">
                <a:solidFill>
                  <a:schemeClr val="accent5">
                    <a:lumMod val="75000"/>
                  </a:schemeClr>
                </a:solidFill>
              </a:rPr>
              <a:t>Atoms</a:t>
            </a:r>
            <a:r>
              <a:rPr lang="en-US" altLang="en-US" sz="2000" dirty="0">
                <a:solidFill>
                  <a:schemeClr val="accent5">
                    <a:lumMod val="75000"/>
                  </a:schemeClr>
                </a:solidFill>
              </a:rPr>
              <a:t> are the smallest unit that make up the chemical elements.  Things that we can see and feel around us are made up of </a:t>
            </a:r>
            <a:r>
              <a:rPr lang="en-US" altLang="en-US" sz="2000" u="sng" dirty="0">
                <a:solidFill>
                  <a:schemeClr val="accent5">
                    <a:lumMod val="75000"/>
                  </a:schemeClr>
                </a:solidFill>
              </a:rPr>
              <a:t>atoms</a:t>
            </a:r>
            <a:r>
              <a:rPr lang="en-US" altLang="en-US" sz="2000" dirty="0">
                <a:solidFill>
                  <a:schemeClr val="accent5">
                    <a:lumMod val="75000"/>
                  </a:schemeClr>
                </a:solidFill>
              </a:rPr>
              <a:t>.</a:t>
            </a:r>
            <a:endParaRPr lang="en-US" altLang="en-US" sz="2000" u="sng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93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48809"/>
            <a:ext cx="9144000" cy="2016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264"/>
            <a:ext cx="9144000" cy="7656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57349" y="210427"/>
            <a:ext cx="21329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Organic Chemistry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5950424" y="6424591"/>
            <a:ext cx="2564926" cy="365125"/>
          </a:xfrm>
        </p:spPr>
        <p:txBody>
          <a:bodyPr/>
          <a:lstStyle/>
          <a:p>
            <a:pPr>
              <a:defRPr/>
            </a:pPr>
            <a:r>
              <a:rPr lang="en-US" altLang="en-US" sz="1400" b="1" dirty="0" smtClean="0">
                <a:solidFill>
                  <a:schemeClr val="accent5">
                    <a:lumMod val="75000"/>
                  </a:schemeClr>
                </a:solidFill>
                <a:ea typeface="Arial" charset="0"/>
                <a:cs typeface="Arial" charset="0"/>
              </a:rPr>
              <a:t>Lecture 1 | </a:t>
            </a:r>
            <a:r>
              <a:rPr lang="en-US" altLang="en-US" sz="1400" b="1" dirty="0">
                <a:solidFill>
                  <a:schemeClr val="accent5">
                    <a:lumMod val="75000"/>
                  </a:schemeClr>
                </a:solidFill>
                <a:ea typeface="Arial" charset="0"/>
                <a:cs typeface="Arial" charset="0"/>
              </a:rPr>
              <a:t>Slide </a:t>
            </a:r>
            <a:fld id="{06DC7813-750E-D64C-BA1F-0F3F0A5B2202}" type="slidenum">
              <a:rPr lang="en-US" altLang="en-US" sz="1400" b="1">
                <a:solidFill>
                  <a:schemeClr val="accent5">
                    <a:lumMod val="75000"/>
                  </a:schemeClr>
                </a:solidFill>
                <a:ea typeface="Arial" charset="0"/>
                <a:cs typeface="Arial" charset="0"/>
              </a:rPr>
              <a:pPr>
                <a:defRPr/>
              </a:pPr>
              <a:t>3</a:t>
            </a:fld>
            <a:r>
              <a:rPr lang="en-US" altLang="en-US" sz="1400" b="1" dirty="0">
                <a:solidFill>
                  <a:schemeClr val="accent5">
                    <a:lumMod val="75000"/>
                  </a:schemeClr>
                </a:solidFill>
                <a:ea typeface="Arial" charset="0"/>
                <a:cs typeface="Arial" charset="0"/>
              </a:rPr>
              <a:t> of 40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628650" y="6451887"/>
            <a:ext cx="2057400" cy="365125"/>
          </a:xfrm>
        </p:spPr>
        <p:txBody>
          <a:bodyPr/>
          <a:lstStyle/>
          <a:p>
            <a:r>
              <a:rPr lang="en-GB" sz="1400" b="1" dirty="0" smtClean="0">
                <a:solidFill>
                  <a:schemeClr val="accent1">
                    <a:lumMod val="75000"/>
                  </a:schemeClr>
                </a:solidFill>
              </a:rPr>
              <a:t>Prof Dr Ali Hashem Essa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8650" y="1041461"/>
            <a:ext cx="78867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dirty="0"/>
              <a:t>Atoms can get lonely</a:t>
            </a:r>
            <a:r>
              <a:rPr lang="en-US" altLang="en-US" sz="2000" dirty="0" smtClean="0"/>
              <a:t>…</a:t>
            </a:r>
          </a:p>
          <a:p>
            <a:endParaRPr lang="en-US" altLang="en-US" sz="2000" dirty="0" smtClean="0"/>
          </a:p>
          <a:p>
            <a:pPr marL="342900" indent="-342900">
              <a:buFont typeface="Wingdings" charset="2"/>
              <a:buChar char="Ø"/>
            </a:pPr>
            <a:r>
              <a:rPr lang="en-US" altLang="en-US" sz="2000" dirty="0" smtClean="0"/>
              <a:t>A </a:t>
            </a:r>
            <a:r>
              <a:rPr lang="en-US" altLang="en-US" sz="2000" u="sng" dirty="0">
                <a:solidFill>
                  <a:schemeClr val="accent5">
                    <a:lumMod val="75000"/>
                  </a:schemeClr>
                </a:solidFill>
              </a:rPr>
              <a:t>molecule</a:t>
            </a:r>
            <a:r>
              <a:rPr lang="en-US" altLang="en-US" sz="2000" dirty="0"/>
              <a:t> is created when two or more atoms meet and chemically bond together.</a:t>
            </a:r>
          </a:p>
          <a:p>
            <a:pPr lvl="1"/>
            <a:r>
              <a:rPr lang="en-US" altLang="en-US" sz="2000" dirty="0"/>
              <a:t>Examples: H</a:t>
            </a:r>
            <a:r>
              <a:rPr lang="en-US" altLang="en-US" sz="2000" baseline="-25000" dirty="0"/>
              <a:t>2 </a:t>
            </a:r>
            <a:r>
              <a:rPr lang="en-US" altLang="en-US" sz="2000" dirty="0"/>
              <a:t>(hydrogen), O</a:t>
            </a:r>
            <a:r>
              <a:rPr lang="en-US" altLang="en-US" sz="2000" baseline="-25000" dirty="0"/>
              <a:t>2</a:t>
            </a:r>
            <a:r>
              <a:rPr lang="en-US" altLang="en-US" sz="2000" dirty="0"/>
              <a:t> (oxygen), O</a:t>
            </a:r>
            <a:r>
              <a:rPr lang="en-US" altLang="en-US" sz="2000" baseline="-25000" dirty="0"/>
              <a:t>3</a:t>
            </a:r>
            <a:r>
              <a:rPr lang="en-US" altLang="en-US" sz="2000" dirty="0"/>
              <a:t> (ozone)</a:t>
            </a:r>
          </a:p>
          <a:p>
            <a:pPr lvl="1"/>
            <a:endParaRPr lang="en-US" altLang="en-US" sz="2000" dirty="0"/>
          </a:p>
          <a:p>
            <a:pPr marL="342900" indent="-342900">
              <a:buFont typeface="Wingdings" charset="2"/>
              <a:buChar char="Ø"/>
            </a:pPr>
            <a:r>
              <a:rPr lang="en-US" altLang="en-US" sz="2000" dirty="0"/>
              <a:t>A </a:t>
            </a:r>
            <a:r>
              <a:rPr lang="en-US" altLang="en-US" sz="2000" dirty="0">
                <a:solidFill>
                  <a:schemeClr val="accent5">
                    <a:lumMod val="75000"/>
                  </a:schemeClr>
                </a:solidFill>
              </a:rPr>
              <a:t>molecule</a:t>
            </a:r>
            <a:r>
              <a:rPr lang="en-US" altLang="en-US" sz="2000" dirty="0"/>
              <a:t> can be called a </a:t>
            </a:r>
            <a:r>
              <a:rPr lang="en-US" altLang="en-US" sz="2000" u="sng" dirty="0">
                <a:solidFill>
                  <a:schemeClr val="accent5">
                    <a:lumMod val="75000"/>
                  </a:schemeClr>
                </a:solidFill>
              </a:rPr>
              <a:t>compound</a:t>
            </a:r>
            <a:r>
              <a:rPr lang="en-US" altLang="en-US" sz="20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altLang="en-US" sz="2000" dirty="0"/>
              <a:t>if it has at least 2 different kinds of atoms that meet and chemically bond together.</a:t>
            </a:r>
          </a:p>
          <a:p>
            <a:pPr lvl="1"/>
            <a:r>
              <a:rPr lang="en-US" altLang="en-US" sz="2000" dirty="0"/>
              <a:t>Examples: H</a:t>
            </a:r>
            <a:r>
              <a:rPr lang="en-US" altLang="en-US" sz="2000" baseline="-25000" dirty="0"/>
              <a:t>2</a:t>
            </a:r>
            <a:r>
              <a:rPr lang="en-US" altLang="en-US" sz="2000" dirty="0"/>
              <a:t>O (water), CO</a:t>
            </a:r>
            <a:r>
              <a:rPr lang="en-US" altLang="en-US" sz="2000" baseline="-25000" dirty="0"/>
              <a:t>2</a:t>
            </a:r>
            <a:r>
              <a:rPr lang="en-US" altLang="en-US" sz="2000" dirty="0"/>
              <a:t> (carbon dioxide)</a:t>
            </a:r>
          </a:p>
          <a:p>
            <a:endParaRPr lang="en-US" sz="2000" dirty="0"/>
          </a:p>
        </p:txBody>
      </p:sp>
      <p:pic>
        <p:nvPicPr>
          <p:cNvPr id="10" name="Picture 2" descr="http://www.green-planet-solar-energy.com/images/hydrogen_1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4475099"/>
            <a:ext cx="1022525" cy="1041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http://alevelnotes.com/content_images/i49_water_molecules_con_c_la_78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13"/>
          <a:stretch>
            <a:fillRect/>
          </a:stretch>
        </p:blipFill>
        <p:spPr bwMode="auto">
          <a:xfrm>
            <a:off x="2152651" y="4121032"/>
            <a:ext cx="3038918" cy="161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 descr="http://t0.gstatic.com/images?q=tbn:ANd9GcS7kj83HHk8swURIbG6ip1SgZKDxbBk921ReGQIpuyRQfRqbEj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832" y="3752454"/>
            <a:ext cx="2688243" cy="1844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31962" y="5805242"/>
            <a:ext cx="14159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>
                <a:latin typeface="Arial" charset="0"/>
              </a:rPr>
              <a:t>Single Atom</a:t>
            </a:r>
            <a:endParaRPr lang="en-US" altLang="en-US" dirty="0"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0" y="5805242"/>
            <a:ext cx="32043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dirty="0">
                <a:latin typeface="Arial" charset="0"/>
              </a:rPr>
              <a:t>Water </a:t>
            </a:r>
            <a:r>
              <a:rPr lang="en-US" altLang="en-US" dirty="0" smtClean="0">
                <a:latin typeface="Arial" charset="0"/>
              </a:rPr>
              <a:t>Molecule Compound</a:t>
            </a:r>
            <a:endParaRPr lang="en-US" altLang="en-US" dirty="0"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485223" y="5623063"/>
            <a:ext cx="40732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dirty="0">
                <a:latin typeface="Arial" charset="0"/>
              </a:rPr>
              <a:t>Glucose/Sugar </a:t>
            </a:r>
            <a:r>
              <a:rPr lang="en-US" altLang="en-US" dirty="0" smtClean="0">
                <a:latin typeface="Arial" charset="0"/>
              </a:rPr>
              <a:t>Molecule</a:t>
            </a:r>
          </a:p>
          <a:p>
            <a:pPr>
              <a:spcBef>
                <a:spcPct val="0"/>
              </a:spcBef>
            </a:pPr>
            <a:r>
              <a:rPr lang="en-US" altLang="en-US" dirty="0" smtClean="0">
                <a:latin typeface="Arial" charset="0"/>
              </a:rPr>
              <a:t>            Compound</a:t>
            </a:r>
            <a:endParaRPr lang="en-US" alt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95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48809"/>
            <a:ext cx="9144000" cy="2016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264"/>
            <a:ext cx="9144000" cy="7656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57349" y="210427"/>
            <a:ext cx="21329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Organic Chemistry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5950424" y="6424591"/>
            <a:ext cx="2564926" cy="365125"/>
          </a:xfrm>
        </p:spPr>
        <p:txBody>
          <a:bodyPr/>
          <a:lstStyle/>
          <a:p>
            <a:pPr>
              <a:defRPr/>
            </a:pPr>
            <a:r>
              <a:rPr lang="en-US" altLang="en-US" sz="1400" b="1" dirty="0" smtClean="0">
                <a:solidFill>
                  <a:schemeClr val="accent5">
                    <a:lumMod val="75000"/>
                  </a:schemeClr>
                </a:solidFill>
                <a:ea typeface="Arial" charset="0"/>
                <a:cs typeface="Arial" charset="0"/>
              </a:rPr>
              <a:t>Lecture 1 | </a:t>
            </a:r>
            <a:r>
              <a:rPr lang="en-US" altLang="en-US" sz="1400" b="1" dirty="0">
                <a:solidFill>
                  <a:schemeClr val="accent5">
                    <a:lumMod val="75000"/>
                  </a:schemeClr>
                </a:solidFill>
                <a:ea typeface="Arial" charset="0"/>
                <a:cs typeface="Arial" charset="0"/>
              </a:rPr>
              <a:t>Slide </a:t>
            </a:r>
            <a:fld id="{06DC7813-750E-D64C-BA1F-0F3F0A5B2202}" type="slidenum">
              <a:rPr lang="en-US" altLang="en-US" sz="1400" b="1">
                <a:solidFill>
                  <a:schemeClr val="accent5">
                    <a:lumMod val="75000"/>
                  </a:schemeClr>
                </a:solidFill>
                <a:ea typeface="Arial" charset="0"/>
                <a:cs typeface="Arial" charset="0"/>
              </a:rPr>
              <a:pPr>
                <a:defRPr/>
              </a:pPr>
              <a:t>4</a:t>
            </a:fld>
            <a:r>
              <a:rPr lang="en-US" altLang="en-US" sz="1400" b="1" dirty="0">
                <a:solidFill>
                  <a:schemeClr val="accent5">
                    <a:lumMod val="75000"/>
                  </a:schemeClr>
                </a:solidFill>
                <a:ea typeface="Arial" charset="0"/>
                <a:cs typeface="Arial" charset="0"/>
              </a:rPr>
              <a:t> of 40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628650" y="6451887"/>
            <a:ext cx="2057400" cy="365125"/>
          </a:xfrm>
        </p:spPr>
        <p:txBody>
          <a:bodyPr/>
          <a:lstStyle/>
          <a:p>
            <a:r>
              <a:rPr lang="en-GB" sz="1400" b="1" dirty="0" smtClean="0">
                <a:solidFill>
                  <a:schemeClr val="accent1">
                    <a:lumMod val="75000"/>
                  </a:schemeClr>
                </a:solidFill>
              </a:rPr>
              <a:t>Prof Dr Ali Hashem Essa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0476" y="1096970"/>
            <a:ext cx="80348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charset="2"/>
              <a:buChar char="Ø"/>
            </a:pPr>
            <a:r>
              <a:rPr lang="en-US" altLang="en-US" sz="2000" b="1" i="1" dirty="0"/>
              <a:t>Organic compounds</a:t>
            </a:r>
            <a:r>
              <a:rPr lang="en-US" altLang="en-US" sz="2000" b="1" dirty="0"/>
              <a:t> </a:t>
            </a:r>
            <a:r>
              <a:rPr lang="en-US" altLang="en-US" sz="2000" dirty="0"/>
              <a:t>always have </a:t>
            </a:r>
            <a:r>
              <a:rPr lang="en-US" altLang="en-US" sz="2000" u="sng" dirty="0"/>
              <a:t>carbon</a:t>
            </a:r>
            <a:r>
              <a:rPr lang="en-US" altLang="en-US" sz="2000" dirty="0"/>
              <a:t> plus a few other elements like </a:t>
            </a:r>
            <a:r>
              <a:rPr lang="en-US" altLang="en-US" sz="2000" u="sng" dirty="0"/>
              <a:t>hydrogen</a:t>
            </a:r>
            <a:r>
              <a:rPr lang="en-US" altLang="en-US" sz="2000" dirty="0"/>
              <a:t>, </a:t>
            </a:r>
            <a:r>
              <a:rPr lang="en-US" altLang="en-US" sz="2000" u="sng" dirty="0"/>
              <a:t>oxygen</a:t>
            </a:r>
            <a:r>
              <a:rPr lang="en-US" altLang="en-US" sz="2000" dirty="0"/>
              <a:t>, and </a:t>
            </a:r>
            <a:r>
              <a:rPr lang="en-US" altLang="en-US" sz="2000" u="sng" dirty="0"/>
              <a:t>nitrogen</a:t>
            </a:r>
            <a:r>
              <a:rPr lang="en-US" altLang="en-US" sz="2000" dirty="0"/>
              <a:t>, </a:t>
            </a:r>
            <a:r>
              <a:rPr lang="en-US" altLang="en-US" sz="2000" u="sng" dirty="0"/>
              <a:t>phosphorus</a:t>
            </a:r>
            <a:r>
              <a:rPr lang="en-US" altLang="en-US" sz="2000" dirty="0"/>
              <a:t>, or </a:t>
            </a:r>
            <a:r>
              <a:rPr lang="en-US" altLang="en-US" sz="2000" u="sng" dirty="0"/>
              <a:t>sulfur</a:t>
            </a:r>
            <a:r>
              <a:rPr lang="en-US" altLang="en-US" sz="2000" dirty="0"/>
              <a:t>.</a:t>
            </a:r>
            <a:endParaRPr lang="en-US" sz="2000" dirty="0"/>
          </a:p>
        </p:txBody>
      </p:sp>
      <p:pic>
        <p:nvPicPr>
          <p:cNvPr id="10" name="Picture 9" descr="http://www.chemistryland.com/ElementarySchool/BuildingBlocks/Jungle5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3715" y="1980638"/>
            <a:ext cx="5791200" cy="3359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637315" y="2506339"/>
            <a:ext cx="155170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C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arbon</a:t>
            </a:r>
          </a:p>
          <a:p>
            <a:pPr>
              <a:defRPr/>
            </a:pPr>
            <a:r>
              <a:rPr lang="en-US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H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ydrogen</a:t>
            </a:r>
          </a:p>
          <a:p>
            <a:pPr>
              <a:defRPr/>
            </a:pPr>
            <a:r>
              <a:rPr lang="en-US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O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xygen</a:t>
            </a:r>
          </a:p>
          <a:p>
            <a:pPr>
              <a:defRPr/>
            </a:pPr>
            <a:r>
              <a:rPr lang="en-US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itrogen</a:t>
            </a:r>
          </a:p>
          <a:p>
            <a:pPr>
              <a:defRPr/>
            </a:pP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-</a:t>
            </a:r>
          </a:p>
          <a:p>
            <a:pPr>
              <a:defRPr/>
            </a:pPr>
            <a:r>
              <a:rPr lang="en-US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P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hosphorous</a:t>
            </a:r>
          </a:p>
          <a:p>
            <a:pPr>
              <a:defRPr/>
            </a:pP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‘</a:t>
            </a:r>
          </a:p>
          <a:p>
            <a:pPr>
              <a:defRPr/>
            </a:pPr>
            <a:r>
              <a:rPr lang="en-US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ulfur</a:t>
            </a:r>
            <a:endParaRPr lang="en-US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08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196</Words>
  <Application>Microsoft Office PowerPoint</Application>
  <PresentationFormat>On-screen Show (4:3)</PresentationFormat>
  <Paragraphs>36</Paragraphs>
  <Slides>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Toshiba</dc:creator>
  <cp:lastModifiedBy>Toshiba</cp:lastModifiedBy>
  <cp:revision>1</cp:revision>
  <dcterms:created xsi:type="dcterms:W3CDTF">2019-11-16T19:10:31Z</dcterms:created>
  <dcterms:modified xsi:type="dcterms:W3CDTF">2019-11-16T19:12:36Z</dcterms:modified>
</cp:coreProperties>
</file>